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66" r:id="rId2"/>
    <p:sldId id="279" r:id="rId3"/>
    <p:sldId id="295" r:id="rId4"/>
    <p:sldId id="301" r:id="rId5"/>
    <p:sldId id="302" r:id="rId6"/>
    <p:sldId id="303" r:id="rId7"/>
    <p:sldId id="27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E36"/>
    <a:srgbClr val="FEED00"/>
    <a:srgbClr val="652482"/>
    <a:srgbClr val="0F70B7"/>
    <a:srgbClr val="E81872"/>
    <a:srgbClr val="E6E6E6"/>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88"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CB3A930-804D-4543-9211-B4CF2F81843A}"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123B-8344-4A57-B6B4-8504E6C3F5CA}"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213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3A930-804D-4543-9211-B4CF2F81843A}"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166799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3A930-804D-4543-9211-B4CF2F81843A}"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123B-8344-4A57-B6B4-8504E6C3F5CA}"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8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dirty="0"/>
              <a:t>Click icon to add picture</a:t>
            </a:r>
            <a:endParaRPr lang="ru-RU" dirty="0"/>
          </a:p>
        </p:txBody>
      </p:sp>
    </p:spTree>
    <p:extLst>
      <p:ext uri="{BB962C8B-B14F-4D97-AF65-F5344CB8AC3E}">
        <p14:creationId xmlns:p14="http://schemas.microsoft.com/office/powerpoint/2010/main" val="156237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3A930-804D-4543-9211-B4CF2F81843A}"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148902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3A930-804D-4543-9211-B4CF2F81843A}"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8123B-8344-4A57-B6B4-8504E6C3F5CA}"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871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3A930-804D-4543-9211-B4CF2F81843A}"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138649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B3A930-804D-4543-9211-B4CF2F81843A}"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42498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B3A930-804D-4543-9211-B4CF2F81843A}"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157274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3A930-804D-4543-9211-B4CF2F81843A}"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224051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3A930-804D-4543-9211-B4CF2F81843A}"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123B-8344-4A57-B6B4-8504E6C3F5CA}" type="slidenum">
              <a:rPr lang="en-GB" smtClean="0"/>
              <a:t>‹#›</a:t>
            </a:fld>
            <a:endParaRPr lang="en-GB"/>
          </a:p>
        </p:txBody>
      </p:sp>
    </p:spTree>
    <p:extLst>
      <p:ext uri="{BB962C8B-B14F-4D97-AF65-F5344CB8AC3E}">
        <p14:creationId xmlns:p14="http://schemas.microsoft.com/office/powerpoint/2010/main" val="290637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B3A930-804D-4543-9211-B4CF2F81843A}"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8123B-8344-4A57-B6B4-8504E6C3F5C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7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B3A930-804D-4543-9211-B4CF2F81843A}" type="datetimeFigureOut">
              <a:rPr lang="en-GB" smtClean="0"/>
              <a:t>30/09/2024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68123B-8344-4A57-B6B4-8504E6C3F5CA}"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1040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86259" y="700074"/>
            <a:ext cx="5690680" cy="1517356"/>
          </a:xfrm>
        </p:spPr>
        <p:txBody>
          <a:bodyPr/>
          <a:lstStyle/>
          <a:p>
            <a:r>
              <a:rPr lang="en-US" dirty="0"/>
              <a:t>Year 3 – Lesson 4</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86260" y="4640571"/>
            <a:ext cx="3821252" cy="1733774"/>
          </a:xfrm>
        </p:spPr>
        <p:txBody>
          <a:bodyPr/>
          <a:lstStyle/>
          <a:p>
            <a:pPr algn="l"/>
            <a:r>
              <a:rPr lang="en-GB" sz="2000" b="1" dirty="0">
                <a:solidFill>
                  <a:schemeClr val="tx2"/>
                </a:solidFill>
              </a:rPr>
              <a:t>To understand how food and diets are influenced around the world.</a:t>
            </a:r>
          </a:p>
          <a:p>
            <a:pPr algn="l"/>
            <a:r>
              <a:rPr lang="en-GB" sz="2000" b="1" dirty="0">
                <a:solidFill>
                  <a:schemeClr val="tx2"/>
                </a:solidFill>
              </a:rPr>
              <a:t>To learn about alternative diets (veganism).</a:t>
            </a:r>
            <a:endParaRPr lang="ru-RU" sz="2000" b="1" dirty="0">
              <a:solidFill>
                <a:schemeClr val="tx2"/>
              </a:solidFill>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US" dirty="0"/>
              <a:t>Food Nutrition</a:t>
            </a:r>
            <a:endParaRPr lang="ru-RU" dirty="0"/>
          </a:p>
        </p:txBody>
      </p:sp>
      <p:pic>
        <p:nvPicPr>
          <p:cNvPr id="12" name="Picture Placeholder 11" descr="Rice fields in terraces">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a:stretch/>
        </p:blipFill>
        <p:spPr>
          <a:xfrm>
            <a:off x="4405361" y="1"/>
            <a:ext cx="7819189" cy="6015788"/>
          </a:xfrm>
          <a:ln>
            <a:solidFill>
              <a:schemeClr val="bg1"/>
            </a:solidFill>
          </a:ln>
        </p:spPr>
      </p:pic>
      <p:pic>
        <p:nvPicPr>
          <p:cNvPr id="4" name="Picture 13" descr="C:\Users\James\Documents\Cooking and Nutrition business\Classroom-Kitchen-Logo.png">
            <a:extLst>
              <a:ext uri="{FF2B5EF4-FFF2-40B4-BE49-F238E27FC236}">
                <a16:creationId xmlns:a16="http://schemas.microsoft.com/office/drawing/2014/main" id="{811AEF1C-F920-4ED0-BF3E-7D2217EF5408}"/>
              </a:ext>
            </a:extLst>
          </p:cNvPr>
          <p:cNvPicPr>
            <a:picLocks noChangeAspect="1" noChangeArrowheads="1"/>
          </p:cNvPicPr>
          <p:nvPr/>
        </p:nvPicPr>
        <p:blipFill>
          <a:blip r:embed="rId3" cstate="print"/>
          <a:srcRect/>
          <a:stretch>
            <a:fillRect/>
          </a:stretch>
        </p:blipFill>
        <p:spPr bwMode="auto">
          <a:xfrm>
            <a:off x="1170561" y="2021296"/>
            <a:ext cx="1543050" cy="800100"/>
          </a:xfrm>
          <a:prstGeom prst="rect">
            <a:avLst/>
          </a:prstGeom>
          <a:noFill/>
          <a:ln w="9525">
            <a:noFill/>
            <a:miter lim="800000"/>
            <a:headEnd/>
            <a:tailEnd/>
          </a:ln>
        </p:spPr>
      </p:pic>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EB417-39AA-E90B-738F-42552ECC8AE4}"/>
              </a:ext>
            </a:extLst>
          </p:cNvPr>
          <p:cNvSpPr>
            <a:spLocks noGrp="1"/>
          </p:cNvSpPr>
          <p:nvPr>
            <p:ph type="title"/>
          </p:nvPr>
        </p:nvSpPr>
        <p:spPr/>
        <p:txBody>
          <a:bodyPr/>
          <a:lstStyle/>
          <a:p>
            <a:r>
              <a:rPr lang="en-GB" dirty="0"/>
              <a:t>Which of the following foods Can be Grown in the United Kingdom?</a:t>
            </a:r>
          </a:p>
        </p:txBody>
      </p:sp>
      <p:pic>
        <p:nvPicPr>
          <p:cNvPr id="9" name="Content Placeholder 8" descr="A pile of potatoes&#10;&#10;Description automatically generated">
            <a:extLst>
              <a:ext uri="{FF2B5EF4-FFF2-40B4-BE49-F238E27FC236}">
                <a16:creationId xmlns:a16="http://schemas.microsoft.com/office/drawing/2014/main" id="{12A0B6C6-C161-4152-10B5-F9E0E0B802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46996" b="19516"/>
          <a:stretch/>
        </p:blipFill>
        <p:spPr>
          <a:xfrm>
            <a:off x="591657" y="2240109"/>
            <a:ext cx="2558416" cy="2185242"/>
          </a:xfrm>
          <a:ln w="38100">
            <a:solidFill>
              <a:schemeClr val="tx1"/>
            </a:solidFill>
          </a:ln>
        </p:spPr>
      </p:pic>
      <p:pic>
        <p:nvPicPr>
          <p:cNvPr id="10" name="Content Placeholder 8">
            <a:extLst>
              <a:ext uri="{FF2B5EF4-FFF2-40B4-BE49-F238E27FC236}">
                <a16:creationId xmlns:a16="http://schemas.microsoft.com/office/drawing/2014/main" id="{09CD368C-122D-4076-07B8-137A7B2CD60E}"/>
              </a:ext>
            </a:extLst>
          </p:cNvPr>
          <p:cNvPicPr>
            <a:picLocks noChangeAspect="1"/>
          </p:cNvPicPr>
          <p:nvPr/>
        </p:nvPicPr>
        <p:blipFill>
          <a:blip r:embed="rId3">
            <a:extLst>
              <a:ext uri="{28A0092B-C50C-407E-A947-70E740481C1C}">
                <a14:useLocalDpi xmlns:a14="http://schemas.microsoft.com/office/drawing/2010/main" val="0"/>
              </a:ext>
            </a:extLst>
          </a:blip>
          <a:srcRect l="10974" r="10974"/>
          <a:stretch/>
        </p:blipFill>
        <p:spPr>
          <a:xfrm>
            <a:off x="2449212" y="4229935"/>
            <a:ext cx="2558416" cy="2185242"/>
          </a:xfrm>
          <a:prstGeom prst="rect">
            <a:avLst/>
          </a:prstGeom>
          <a:ln w="38100">
            <a:solidFill>
              <a:schemeClr val="tx1"/>
            </a:solidFill>
          </a:ln>
        </p:spPr>
      </p:pic>
      <p:pic>
        <p:nvPicPr>
          <p:cNvPr id="11" name="Content Placeholder 8">
            <a:extLst>
              <a:ext uri="{FF2B5EF4-FFF2-40B4-BE49-F238E27FC236}">
                <a16:creationId xmlns:a16="http://schemas.microsoft.com/office/drawing/2014/main" id="{7DA60FFA-8250-B55D-3184-0D77B8EAA371}"/>
              </a:ext>
            </a:extLst>
          </p:cNvPr>
          <p:cNvPicPr>
            <a:picLocks noChangeAspect="1"/>
          </p:cNvPicPr>
          <p:nvPr/>
        </p:nvPicPr>
        <p:blipFill>
          <a:blip r:embed="rId4">
            <a:extLst>
              <a:ext uri="{28A0092B-C50C-407E-A947-70E740481C1C}">
                <a14:useLocalDpi xmlns:a14="http://schemas.microsoft.com/office/drawing/2010/main" val="0"/>
              </a:ext>
            </a:extLst>
          </a:blip>
          <a:srcRect l="17072" r="17072"/>
          <a:stretch/>
        </p:blipFill>
        <p:spPr>
          <a:xfrm>
            <a:off x="4306766" y="2240109"/>
            <a:ext cx="2558416" cy="2185242"/>
          </a:xfrm>
          <a:prstGeom prst="rect">
            <a:avLst/>
          </a:prstGeom>
          <a:ln w="38100">
            <a:solidFill>
              <a:schemeClr val="tx1"/>
            </a:solidFill>
          </a:ln>
        </p:spPr>
      </p:pic>
      <p:pic>
        <p:nvPicPr>
          <p:cNvPr id="12" name="Content Placeholder 8">
            <a:extLst>
              <a:ext uri="{FF2B5EF4-FFF2-40B4-BE49-F238E27FC236}">
                <a16:creationId xmlns:a16="http://schemas.microsoft.com/office/drawing/2014/main" id="{BA6A3AA7-7456-0C6F-6ACD-6348D0E9CDD1}"/>
              </a:ext>
            </a:extLst>
          </p:cNvPr>
          <p:cNvPicPr>
            <a:picLocks noChangeAspect="1"/>
          </p:cNvPicPr>
          <p:nvPr/>
        </p:nvPicPr>
        <p:blipFill>
          <a:blip r:embed="rId5">
            <a:extLst>
              <a:ext uri="{28A0092B-C50C-407E-A947-70E740481C1C}">
                <a14:useLocalDpi xmlns:a14="http://schemas.microsoft.com/office/drawing/2010/main" val="0"/>
              </a:ext>
            </a:extLst>
          </a:blip>
          <a:srcRect t="7293" b="7293"/>
          <a:stretch/>
        </p:blipFill>
        <p:spPr>
          <a:xfrm>
            <a:off x="9206571" y="2240109"/>
            <a:ext cx="2558416" cy="2185242"/>
          </a:xfrm>
          <a:prstGeom prst="rect">
            <a:avLst/>
          </a:prstGeom>
          <a:ln w="38100">
            <a:solidFill>
              <a:schemeClr val="tx1"/>
            </a:solidFill>
          </a:ln>
        </p:spPr>
      </p:pic>
      <p:pic>
        <p:nvPicPr>
          <p:cNvPr id="13" name="Content Placeholder 8">
            <a:extLst>
              <a:ext uri="{FF2B5EF4-FFF2-40B4-BE49-F238E27FC236}">
                <a16:creationId xmlns:a16="http://schemas.microsoft.com/office/drawing/2014/main" id="{B2EE7F9B-526A-A283-12E1-EE6CABEE9820}"/>
              </a:ext>
            </a:extLst>
          </p:cNvPr>
          <p:cNvPicPr>
            <a:picLocks noChangeAspect="1"/>
          </p:cNvPicPr>
          <p:nvPr/>
        </p:nvPicPr>
        <p:blipFill>
          <a:blip r:embed="rId6">
            <a:extLst>
              <a:ext uri="{28A0092B-C50C-407E-A947-70E740481C1C}">
                <a14:useLocalDpi xmlns:a14="http://schemas.microsoft.com/office/drawing/2010/main" val="0"/>
              </a:ext>
            </a:extLst>
          </a:blip>
          <a:srcRect l="6096" r="6096"/>
          <a:stretch/>
        </p:blipFill>
        <p:spPr>
          <a:xfrm>
            <a:off x="7349017" y="4229935"/>
            <a:ext cx="2558416" cy="2185242"/>
          </a:xfrm>
          <a:prstGeom prst="rect">
            <a:avLst/>
          </a:prstGeom>
          <a:ln w="38100">
            <a:solidFill>
              <a:schemeClr val="tx1"/>
            </a:solidFill>
          </a:ln>
        </p:spPr>
      </p:pic>
    </p:spTree>
    <p:extLst>
      <p:ext uri="{BB962C8B-B14F-4D97-AF65-F5344CB8AC3E}">
        <p14:creationId xmlns:p14="http://schemas.microsoft.com/office/powerpoint/2010/main" val="425073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9ECD-3891-9DD2-4E11-BA441A7A0971}"/>
              </a:ext>
            </a:extLst>
          </p:cNvPr>
          <p:cNvSpPr>
            <a:spLocks noGrp="1"/>
          </p:cNvSpPr>
          <p:nvPr>
            <p:ph type="title"/>
          </p:nvPr>
        </p:nvSpPr>
        <p:spPr/>
        <p:txBody>
          <a:bodyPr/>
          <a:lstStyle/>
          <a:p>
            <a:r>
              <a:rPr lang="en-GB" dirty="0"/>
              <a:t>Where did the other Foods come From?</a:t>
            </a:r>
          </a:p>
        </p:txBody>
      </p:sp>
      <p:pic>
        <p:nvPicPr>
          <p:cNvPr id="4" name="Content Placeholder 8">
            <a:extLst>
              <a:ext uri="{FF2B5EF4-FFF2-40B4-BE49-F238E27FC236}">
                <a16:creationId xmlns:a16="http://schemas.microsoft.com/office/drawing/2014/main" id="{DCE6D192-E09D-55C3-A8F9-9B6293A34AC5}"/>
              </a:ext>
            </a:extLst>
          </p:cNvPr>
          <p:cNvPicPr>
            <a:picLocks noChangeAspect="1"/>
          </p:cNvPicPr>
          <p:nvPr/>
        </p:nvPicPr>
        <p:blipFill>
          <a:blip r:embed="rId2">
            <a:extLst>
              <a:ext uri="{28A0092B-C50C-407E-A947-70E740481C1C}">
                <a14:useLocalDpi xmlns:a14="http://schemas.microsoft.com/office/drawing/2010/main" val="0"/>
              </a:ext>
            </a:extLst>
          </a:blip>
          <a:srcRect l="10974" r="10974"/>
          <a:stretch/>
        </p:blipFill>
        <p:spPr>
          <a:xfrm>
            <a:off x="811477" y="2084832"/>
            <a:ext cx="2558416" cy="2185242"/>
          </a:xfrm>
          <a:prstGeom prst="rect">
            <a:avLst/>
          </a:prstGeom>
          <a:ln w="38100">
            <a:solidFill>
              <a:schemeClr val="tx1"/>
            </a:solidFill>
          </a:ln>
        </p:spPr>
      </p:pic>
      <p:pic>
        <p:nvPicPr>
          <p:cNvPr id="11" name="Content Placeholder 8">
            <a:extLst>
              <a:ext uri="{FF2B5EF4-FFF2-40B4-BE49-F238E27FC236}">
                <a16:creationId xmlns:a16="http://schemas.microsoft.com/office/drawing/2014/main" id="{49204B17-DCD5-38CC-F311-847624B7A726}"/>
              </a:ext>
            </a:extLst>
          </p:cNvPr>
          <p:cNvPicPr>
            <a:picLocks noChangeAspect="1"/>
          </p:cNvPicPr>
          <p:nvPr/>
        </p:nvPicPr>
        <p:blipFill>
          <a:blip r:embed="rId3">
            <a:extLst>
              <a:ext uri="{28A0092B-C50C-407E-A947-70E740481C1C}">
                <a14:useLocalDpi xmlns:a14="http://schemas.microsoft.com/office/drawing/2010/main" val="0"/>
              </a:ext>
            </a:extLst>
          </a:blip>
          <a:srcRect l="6096" r="6096"/>
          <a:stretch/>
        </p:blipFill>
        <p:spPr>
          <a:xfrm>
            <a:off x="4980390" y="2084832"/>
            <a:ext cx="2558416" cy="2185242"/>
          </a:xfrm>
          <a:prstGeom prst="rect">
            <a:avLst/>
          </a:prstGeom>
          <a:ln w="38100">
            <a:solidFill>
              <a:schemeClr val="tx1"/>
            </a:solidFill>
          </a:ln>
        </p:spPr>
      </p:pic>
      <p:pic>
        <p:nvPicPr>
          <p:cNvPr id="12" name="Content Placeholder 8">
            <a:extLst>
              <a:ext uri="{FF2B5EF4-FFF2-40B4-BE49-F238E27FC236}">
                <a16:creationId xmlns:a16="http://schemas.microsoft.com/office/drawing/2014/main" id="{034B1444-47EF-6536-717E-6484634E2507}"/>
              </a:ext>
            </a:extLst>
          </p:cNvPr>
          <p:cNvPicPr>
            <a:picLocks noChangeAspect="1"/>
          </p:cNvPicPr>
          <p:nvPr/>
        </p:nvPicPr>
        <p:blipFill>
          <a:blip r:embed="rId4">
            <a:extLst>
              <a:ext uri="{28A0092B-C50C-407E-A947-70E740481C1C}">
                <a14:useLocalDpi xmlns:a14="http://schemas.microsoft.com/office/drawing/2010/main" val="0"/>
              </a:ext>
            </a:extLst>
          </a:blip>
          <a:srcRect t="7293" b="7293"/>
          <a:stretch/>
        </p:blipFill>
        <p:spPr>
          <a:xfrm>
            <a:off x="8936653" y="2084832"/>
            <a:ext cx="2558416" cy="2185242"/>
          </a:xfrm>
          <a:prstGeom prst="rect">
            <a:avLst/>
          </a:prstGeom>
          <a:ln w="38100">
            <a:solidFill>
              <a:schemeClr val="tx1"/>
            </a:solidFill>
          </a:ln>
        </p:spPr>
      </p:pic>
      <p:sp>
        <p:nvSpPr>
          <p:cNvPr id="13" name="TextBox 12">
            <a:extLst>
              <a:ext uri="{FF2B5EF4-FFF2-40B4-BE49-F238E27FC236}">
                <a16:creationId xmlns:a16="http://schemas.microsoft.com/office/drawing/2014/main" id="{FCAF1688-A48A-4142-0433-45CB7B0F7067}"/>
              </a:ext>
            </a:extLst>
          </p:cNvPr>
          <p:cNvSpPr txBox="1"/>
          <p:nvPr/>
        </p:nvSpPr>
        <p:spPr>
          <a:xfrm>
            <a:off x="571198" y="4392366"/>
            <a:ext cx="3038973" cy="400110"/>
          </a:xfrm>
          <a:prstGeom prst="rect">
            <a:avLst/>
          </a:prstGeom>
          <a:noFill/>
        </p:spPr>
        <p:txBody>
          <a:bodyPr wrap="none" rtlCol="0">
            <a:spAutoFit/>
          </a:bodyPr>
          <a:lstStyle/>
          <a:p>
            <a:r>
              <a:rPr lang="en-GB" sz="2000" b="1" dirty="0"/>
              <a:t>Tropical, Balanced Rainfall</a:t>
            </a:r>
          </a:p>
        </p:txBody>
      </p:sp>
      <p:sp>
        <p:nvSpPr>
          <p:cNvPr id="14" name="TextBox 13">
            <a:extLst>
              <a:ext uri="{FF2B5EF4-FFF2-40B4-BE49-F238E27FC236}">
                <a16:creationId xmlns:a16="http://schemas.microsoft.com/office/drawing/2014/main" id="{20C66601-25E3-4BF0-53AC-C364289B568E}"/>
              </a:ext>
            </a:extLst>
          </p:cNvPr>
          <p:cNvSpPr txBox="1"/>
          <p:nvPr/>
        </p:nvSpPr>
        <p:spPr>
          <a:xfrm>
            <a:off x="949508" y="4792476"/>
            <a:ext cx="2282356" cy="1200329"/>
          </a:xfrm>
          <a:prstGeom prst="rect">
            <a:avLst/>
          </a:prstGeom>
          <a:noFill/>
        </p:spPr>
        <p:txBody>
          <a:bodyPr wrap="none" rtlCol="0">
            <a:spAutoFit/>
          </a:bodyPr>
          <a:lstStyle/>
          <a:p>
            <a:pPr algn="ctr"/>
            <a:r>
              <a:rPr lang="en-GB" dirty="0"/>
              <a:t>Central/South America</a:t>
            </a:r>
          </a:p>
          <a:p>
            <a:pPr algn="ctr"/>
            <a:r>
              <a:rPr lang="en-GB" dirty="0"/>
              <a:t>Africa</a:t>
            </a:r>
          </a:p>
          <a:p>
            <a:pPr algn="ctr"/>
            <a:r>
              <a:rPr lang="en-GB" dirty="0"/>
              <a:t>North Australia</a:t>
            </a:r>
          </a:p>
          <a:p>
            <a:pPr algn="ctr"/>
            <a:r>
              <a:rPr lang="en-GB" dirty="0"/>
              <a:t>South East Asia</a:t>
            </a:r>
          </a:p>
        </p:txBody>
      </p:sp>
      <p:sp>
        <p:nvSpPr>
          <p:cNvPr id="15" name="TextBox 14">
            <a:extLst>
              <a:ext uri="{FF2B5EF4-FFF2-40B4-BE49-F238E27FC236}">
                <a16:creationId xmlns:a16="http://schemas.microsoft.com/office/drawing/2014/main" id="{78B230E3-1344-A952-926D-196D9111E443}"/>
              </a:ext>
            </a:extLst>
          </p:cNvPr>
          <p:cNvSpPr txBox="1"/>
          <p:nvPr/>
        </p:nvSpPr>
        <p:spPr>
          <a:xfrm>
            <a:off x="4980390" y="4392366"/>
            <a:ext cx="2569293" cy="400110"/>
          </a:xfrm>
          <a:prstGeom prst="rect">
            <a:avLst/>
          </a:prstGeom>
          <a:noFill/>
        </p:spPr>
        <p:txBody>
          <a:bodyPr wrap="none" rtlCol="0">
            <a:spAutoFit/>
          </a:bodyPr>
          <a:lstStyle/>
          <a:p>
            <a:r>
              <a:rPr lang="en-GB" sz="2000" b="1" dirty="0"/>
              <a:t>Tropical, High Rainfall</a:t>
            </a:r>
          </a:p>
        </p:txBody>
      </p:sp>
      <p:sp>
        <p:nvSpPr>
          <p:cNvPr id="16" name="TextBox 15">
            <a:extLst>
              <a:ext uri="{FF2B5EF4-FFF2-40B4-BE49-F238E27FC236}">
                <a16:creationId xmlns:a16="http://schemas.microsoft.com/office/drawing/2014/main" id="{4F673C21-2851-4517-D214-D4551D1F5F0C}"/>
              </a:ext>
            </a:extLst>
          </p:cNvPr>
          <p:cNvSpPr txBox="1"/>
          <p:nvPr/>
        </p:nvSpPr>
        <p:spPr>
          <a:xfrm>
            <a:off x="8696374" y="4374178"/>
            <a:ext cx="3038973" cy="400110"/>
          </a:xfrm>
          <a:prstGeom prst="rect">
            <a:avLst/>
          </a:prstGeom>
          <a:noFill/>
        </p:spPr>
        <p:txBody>
          <a:bodyPr wrap="none" rtlCol="0">
            <a:spAutoFit/>
          </a:bodyPr>
          <a:lstStyle/>
          <a:p>
            <a:r>
              <a:rPr lang="en-GB" sz="2000" b="1" dirty="0"/>
              <a:t>Tropical, Balanced Rainfall</a:t>
            </a:r>
          </a:p>
        </p:txBody>
      </p:sp>
      <p:sp>
        <p:nvSpPr>
          <p:cNvPr id="17" name="TextBox 16">
            <a:extLst>
              <a:ext uri="{FF2B5EF4-FFF2-40B4-BE49-F238E27FC236}">
                <a16:creationId xmlns:a16="http://schemas.microsoft.com/office/drawing/2014/main" id="{2E7602B7-564C-44F3-B85F-6B164B838334}"/>
              </a:ext>
            </a:extLst>
          </p:cNvPr>
          <p:cNvSpPr txBox="1"/>
          <p:nvPr/>
        </p:nvSpPr>
        <p:spPr>
          <a:xfrm>
            <a:off x="9074682" y="4792476"/>
            <a:ext cx="2282356" cy="1200329"/>
          </a:xfrm>
          <a:prstGeom prst="rect">
            <a:avLst/>
          </a:prstGeom>
          <a:noFill/>
        </p:spPr>
        <p:txBody>
          <a:bodyPr wrap="none" rtlCol="0">
            <a:spAutoFit/>
          </a:bodyPr>
          <a:lstStyle/>
          <a:p>
            <a:pPr algn="ctr"/>
            <a:r>
              <a:rPr lang="en-GB" dirty="0"/>
              <a:t>Central/South America</a:t>
            </a:r>
          </a:p>
          <a:p>
            <a:pPr algn="ctr"/>
            <a:r>
              <a:rPr lang="en-GB" dirty="0"/>
              <a:t>Africa</a:t>
            </a:r>
          </a:p>
          <a:p>
            <a:pPr algn="ctr"/>
            <a:r>
              <a:rPr lang="en-GB" dirty="0"/>
              <a:t>North Australia</a:t>
            </a:r>
          </a:p>
          <a:p>
            <a:pPr algn="ctr"/>
            <a:r>
              <a:rPr lang="en-GB" dirty="0"/>
              <a:t>South East Asia</a:t>
            </a:r>
          </a:p>
        </p:txBody>
      </p:sp>
      <p:sp>
        <p:nvSpPr>
          <p:cNvPr id="18" name="TextBox 17">
            <a:extLst>
              <a:ext uri="{FF2B5EF4-FFF2-40B4-BE49-F238E27FC236}">
                <a16:creationId xmlns:a16="http://schemas.microsoft.com/office/drawing/2014/main" id="{2FECAF3C-3495-B55B-4089-0DFB9C3D685F}"/>
              </a:ext>
            </a:extLst>
          </p:cNvPr>
          <p:cNvSpPr txBox="1"/>
          <p:nvPr/>
        </p:nvSpPr>
        <p:spPr>
          <a:xfrm>
            <a:off x="5652703" y="4792476"/>
            <a:ext cx="1213794" cy="369332"/>
          </a:xfrm>
          <a:prstGeom prst="rect">
            <a:avLst/>
          </a:prstGeom>
          <a:noFill/>
        </p:spPr>
        <p:txBody>
          <a:bodyPr wrap="none" rtlCol="0">
            <a:spAutoFit/>
          </a:bodyPr>
          <a:lstStyle/>
          <a:p>
            <a:pPr algn="ctr"/>
            <a:r>
              <a:rPr lang="en-GB" dirty="0"/>
              <a:t>Asia (90%)</a:t>
            </a:r>
          </a:p>
        </p:txBody>
      </p:sp>
    </p:spTree>
    <p:extLst>
      <p:ext uri="{BB962C8B-B14F-4D97-AF65-F5344CB8AC3E}">
        <p14:creationId xmlns:p14="http://schemas.microsoft.com/office/powerpoint/2010/main" val="355156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3B44-201B-260E-CFC7-5CCE0D0497C9}"/>
              </a:ext>
            </a:extLst>
          </p:cNvPr>
          <p:cNvSpPr>
            <a:spLocks noGrp="1"/>
          </p:cNvSpPr>
          <p:nvPr>
            <p:ph type="title"/>
          </p:nvPr>
        </p:nvSpPr>
        <p:spPr/>
        <p:txBody>
          <a:bodyPr/>
          <a:lstStyle/>
          <a:p>
            <a:r>
              <a:rPr lang="en-GB" dirty="0"/>
              <a:t>Movement of Food:</a:t>
            </a:r>
          </a:p>
        </p:txBody>
      </p:sp>
      <p:sp>
        <p:nvSpPr>
          <p:cNvPr id="3" name="Content Placeholder 2">
            <a:extLst>
              <a:ext uri="{FF2B5EF4-FFF2-40B4-BE49-F238E27FC236}">
                <a16:creationId xmlns:a16="http://schemas.microsoft.com/office/drawing/2014/main" id="{BA0C0696-AF87-6ED2-6D49-C564D218A811}"/>
              </a:ext>
            </a:extLst>
          </p:cNvPr>
          <p:cNvSpPr>
            <a:spLocks noGrp="1"/>
          </p:cNvSpPr>
          <p:nvPr>
            <p:ph idx="1"/>
          </p:nvPr>
        </p:nvSpPr>
        <p:spPr/>
        <p:txBody>
          <a:bodyPr/>
          <a:lstStyle/>
          <a:p>
            <a:r>
              <a:rPr lang="en-GB" dirty="0"/>
              <a:t>In today’s world, food can easily be transported all over the world due to:</a:t>
            </a:r>
          </a:p>
          <a:p>
            <a:r>
              <a:rPr lang="en-GB" dirty="0"/>
              <a:t>- Refrigeration</a:t>
            </a:r>
          </a:p>
          <a:p>
            <a:r>
              <a:rPr lang="en-GB" dirty="0"/>
              <a:t>- Fast transport methods</a:t>
            </a:r>
          </a:p>
          <a:p>
            <a:r>
              <a:rPr lang="en-GB" dirty="0"/>
              <a:t>- Agreements between countries</a:t>
            </a:r>
          </a:p>
          <a:p>
            <a:r>
              <a:rPr lang="en-GB" dirty="0"/>
              <a:t>However, many years ago, we would not have had access to as many foods from around the world.</a:t>
            </a:r>
          </a:p>
        </p:txBody>
      </p:sp>
    </p:spTree>
    <p:extLst>
      <p:ext uri="{BB962C8B-B14F-4D97-AF65-F5344CB8AC3E}">
        <p14:creationId xmlns:p14="http://schemas.microsoft.com/office/powerpoint/2010/main" val="325359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1F90-C001-7064-A489-8199316A7471}"/>
              </a:ext>
            </a:extLst>
          </p:cNvPr>
          <p:cNvSpPr>
            <a:spLocks noGrp="1"/>
          </p:cNvSpPr>
          <p:nvPr>
            <p:ph type="title"/>
          </p:nvPr>
        </p:nvSpPr>
        <p:spPr/>
        <p:txBody>
          <a:bodyPr/>
          <a:lstStyle/>
          <a:p>
            <a:r>
              <a:rPr lang="en-GB" dirty="0"/>
              <a:t>How a country’s foods and recipes can change over time:</a:t>
            </a:r>
          </a:p>
        </p:txBody>
      </p:sp>
      <p:sp>
        <p:nvSpPr>
          <p:cNvPr id="3" name="Content Placeholder 2">
            <a:extLst>
              <a:ext uri="{FF2B5EF4-FFF2-40B4-BE49-F238E27FC236}">
                <a16:creationId xmlns:a16="http://schemas.microsoft.com/office/drawing/2014/main" id="{208F70F5-C3F5-AABC-E1AC-3C4F569A5EB2}"/>
              </a:ext>
            </a:extLst>
          </p:cNvPr>
          <p:cNvSpPr>
            <a:spLocks noGrp="1"/>
          </p:cNvSpPr>
          <p:nvPr>
            <p:ph idx="1"/>
          </p:nvPr>
        </p:nvSpPr>
        <p:spPr/>
        <p:txBody>
          <a:bodyPr/>
          <a:lstStyle/>
          <a:p>
            <a:r>
              <a:rPr lang="en-GB" dirty="0"/>
              <a:t>Every country around the world has foods that it can easily grow or get from neighbouring countries. However, through history, people have travelled around the world from afar. When they have done this, they have taken foods from their own country and introduced them to the new one. Along with recipes and cultural influences of their own.</a:t>
            </a:r>
          </a:p>
          <a:p>
            <a:r>
              <a:rPr lang="en-GB" dirty="0"/>
              <a:t>Many countries now have a variety of foods available from different cultures around the world.</a:t>
            </a:r>
          </a:p>
          <a:p>
            <a:r>
              <a:rPr lang="en-GB" dirty="0"/>
              <a:t>On the next slide, we’ll look at a particular example. </a:t>
            </a:r>
          </a:p>
        </p:txBody>
      </p:sp>
    </p:spTree>
    <p:extLst>
      <p:ext uri="{BB962C8B-B14F-4D97-AF65-F5344CB8AC3E}">
        <p14:creationId xmlns:p14="http://schemas.microsoft.com/office/powerpoint/2010/main" val="70213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456C-D1BB-1225-4B12-213C23B2305A}"/>
              </a:ext>
            </a:extLst>
          </p:cNvPr>
          <p:cNvSpPr>
            <a:spLocks noGrp="1"/>
          </p:cNvSpPr>
          <p:nvPr>
            <p:ph type="title"/>
          </p:nvPr>
        </p:nvSpPr>
        <p:spPr>
          <a:xfrm>
            <a:off x="1024128" y="585216"/>
            <a:ext cx="9720072" cy="1499616"/>
          </a:xfrm>
        </p:spPr>
        <p:txBody>
          <a:bodyPr>
            <a:normAutofit/>
          </a:bodyPr>
          <a:lstStyle/>
          <a:p>
            <a:r>
              <a:rPr lang="en-GB" dirty="0"/>
              <a:t>West Indies and the Caribbean </a:t>
            </a:r>
          </a:p>
        </p:txBody>
      </p:sp>
      <p:pic>
        <p:nvPicPr>
          <p:cNvPr id="5" name="Picture 4" descr="A map of the caribbean&#10;&#10;Description automatically generated">
            <a:extLst>
              <a:ext uri="{FF2B5EF4-FFF2-40B4-BE49-F238E27FC236}">
                <a16:creationId xmlns:a16="http://schemas.microsoft.com/office/drawing/2014/main" id="{1D9ED3E8-ADA4-169F-41D5-B931307BF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2605284"/>
            <a:ext cx="3615605" cy="3010384"/>
          </a:xfrm>
          <a:prstGeom prst="rect">
            <a:avLst/>
          </a:prstGeom>
        </p:spPr>
      </p:pic>
      <p:sp>
        <p:nvSpPr>
          <p:cNvPr id="3" name="Content Placeholder 2">
            <a:extLst>
              <a:ext uri="{FF2B5EF4-FFF2-40B4-BE49-F238E27FC236}">
                <a16:creationId xmlns:a16="http://schemas.microsoft.com/office/drawing/2014/main" id="{329E463E-AEC3-174E-83EA-9E121A457015}"/>
              </a:ext>
            </a:extLst>
          </p:cNvPr>
          <p:cNvSpPr>
            <a:spLocks noGrp="1"/>
          </p:cNvSpPr>
          <p:nvPr>
            <p:ph idx="1"/>
          </p:nvPr>
        </p:nvSpPr>
        <p:spPr>
          <a:xfrm>
            <a:off x="5063613" y="2286000"/>
            <a:ext cx="5680587" cy="4023360"/>
          </a:xfrm>
        </p:spPr>
        <p:txBody>
          <a:bodyPr>
            <a:normAutofit/>
          </a:bodyPr>
          <a:lstStyle/>
          <a:p>
            <a:r>
              <a:rPr lang="en-GB" sz="1700"/>
              <a:t>In 1492, Christopher </a:t>
            </a:r>
            <a:r>
              <a:rPr lang="en-GB" sz="1700" err="1"/>
              <a:t>Colombus</a:t>
            </a:r>
            <a:r>
              <a:rPr lang="en-GB" sz="1700"/>
              <a:t> and his Spanish fleet arrived in the Caribbean looking for a western route to the eastern country of India! They were hoping to be involved in the spice trade of India. He named the found islands and America, the Indies in belief that it was the most eastern part of India. When later discovering it wasn’t, they named their new found Indies, the West Indies and the other (India) was referred to as the East Indies.</a:t>
            </a:r>
          </a:p>
          <a:p>
            <a:r>
              <a:rPr lang="en-GB" sz="1700"/>
              <a:t>Upon arriving, he brought with him: coconuts, chickpeas, aubergines, onions and garlic.</a:t>
            </a:r>
          </a:p>
          <a:p>
            <a:r>
              <a:rPr lang="en-GB" sz="1700"/>
              <a:t>Through the years that followed, other countries travelled to the West Indies and brought a range of foods and spices, such as cumin, into the area.</a:t>
            </a:r>
          </a:p>
        </p:txBody>
      </p:sp>
    </p:spTree>
    <p:extLst>
      <p:ext uri="{BB962C8B-B14F-4D97-AF65-F5344CB8AC3E}">
        <p14:creationId xmlns:p14="http://schemas.microsoft.com/office/powerpoint/2010/main" val="337327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FAB4B-982A-4D61-90BB-B48309220AAC}"/>
              </a:ext>
            </a:extLst>
          </p:cNvPr>
          <p:cNvSpPr>
            <a:spLocks noGrp="1"/>
          </p:cNvSpPr>
          <p:nvPr>
            <p:ph idx="1"/>
          </p:nvPr>
        </p:nvSpPr>
        <p:spPr>
          <a:xfrm>
            <a:off x="3602972" y="5808139"/>
            <a:ext cx="4986055" cy="412812"/>
          </a:xfrm>
        </p:spPr>
        <p:txBody>
          <a:bodyPr>
            <a:normAutofit/>
          </a:bodyPr>
          <a:lstStyle/>
          <a:p>
            <a:pPr algn="ctr"/>
            <a:r>
              <a:rPr lang="en-GB" sz="1400" dirty="0"/>
              <a:t>Classroom Kitchen Online is a service of Innovative Education Ltd.</a:t>
            </a:r>
          </a:p>
        </p:txBody>
      </p:sp>
      <p:pic>
        <p:nvPicPr>
          <p:cNvPr id="5" name="Picture 4" descr="A picture containing object, clock, light, meter&#10;&#10;Description automatically generated">
            <a:extLst>
              <a:ext uri="{FF2B5EF4-FFF2-40B4-BE49-F238E27FC236}">
                <a16:creationId xmlns:a16="http://schemas.microsoft.com/office/drawing/2014/main" id="{9115EBD6-D0E7-4349-B161-651BA465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017" y="5601733"/>
            <a:ext cx="1971509" cy="412812"/>
          </a:xfrm>
          <a:prstGeom prst="rect">
            <a:avLst/>
          </a:prstGeom>
        </p:spPr>
      </p:pic>
      <p:pic>
        <p:nvPicPr>
          <p:cNvPr id="7" name="Picture 6" descr="A picture containing drawing, food, shirt&#10;&#10;Description automatically generated">
            <a:extLst>
              <a:ext uri="{FF2B5EF4-FFF2-40B4-BE49-F238E27FC236}">
                <a16:creationId xmlns:a16="http://schemas.microsoft.com/office/drawing/2014/main" id="{0EB80FED-E610-4754-BD4F-2D0696E77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203" y="5368828"/>
            <a:ext cx="1258707" cy="645717"/>
          </a:xfrm>
          <a:prstGeom prst="rect">
            <a:avLst/>
          </a:prstGeom>
        </p:spPr>
      </p:pic>
    </p:spTree>
    <p:extLst>
      <p:ext uri="{BB962C8B-B14F-4D97-AF65-F5344CB8AC3E}">
        <p14:creationId xmlns:p14="http://schemas.microsoft.com/office/powerpoint/2010/main" val="1674273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198E37BEBD034F9E97B59F15A4B04E" ma:contentTypeVersion="15" ma:contentTypeDescription="Create a new document." ma:contentTypeScope="" ma:versionID="9f309515c7bd16af7bf32b1483ef0a14">
  <xsd:schema xmlns:xsd="http://www.w3.org/2001/XMLSchema" xmlns:xs="http://www.w3.org/2001/XMLSchema" xmlns:p="http://schemas.microsoft.com/office/2006/metadata/properties" xmlns:ns2="258ab98a-8bf1-4c71-b383-b9eed5204c61" xmlns:ns3="760ad76b-f0c1-4801-bc12-0c655f8336c1" targetNamespace="http://schemas.microsoft.com/office/2006/metadata/properties" ma:root="true" ma:fieldsID="0053064bef304489c1213f22245a100b" ns2:_="" ns3:_="">
    <xsd:import namespace="258ab98a-8bf1-4c71-b383-b9eed5204c61"/>
    <xsd:import namespace="760ad76b-f0c1-4801-bc12-0c655f8336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ab98a-8bf1-4c71-b383-b9eed5204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e83c58c-e245-4043-8943-f910a06bc15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0ad76b-f0c1-4801-bc12-0c655f8336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599b4a3-a35e-4031-94af-dff8814bc2b2}" ma:internalName="TaxCatchAll" ma:showField="CatchAllData" ma:web="760ad76b-f0c1-4801-bc12-0c655f8336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0ad76b-f0c1-4801-bc12-0c655f8336c1" xsi:nil="true"/>
    <lcf76f155ced4ddcb4097134ff3c332f xmlns="258ab98a-8bf1-4c71-b383-b9eed5204c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9E772C-DF07-4CC2-8355-5298F33E6B3A}"/>
</file>

<file path=customXml/itemProps2.xml><?xml version="1.0" encoding="utf-8"?>
<ds:datastoreItem xmlns:ds="http://schemas.openxmlformats.org/officeDocument/2006/customXml" ds:itemID="{2AFC37D4-DC51-4590-88D7-C5338EF196AA}"/>
</file>

<file path=customXml/itemProps3.xml><?xml version="1.0" encoding="utf-8"?>
<ds:datastoreItem xmlns:ds="http://schemas.openxmlformats.org/officeDocument/2006/customXml" ds:itemID="{60307F0A-5938-44DD-93AA-115D5B9C6ED4}"/>
</file>

<file path=docProps/app.xml><?xml version="1.0" encoding="utf-8"?>
<Properties xmlns="http://schemas.openxmlformats.org/officeDocument/2006/extended-properties" xmlns:vt="http://schemas.openxmlformats.org/officeDocument/2006/docPropsVTypes">
  <TotalTime>361</TotalTime>
  <Words>392</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Tw Cen MT</vt:lpstr>
      <vt:lpstr>Tw Cen MT Condensed</vt:lpstr>
      <vt:lpstr>Wingdings 3</vt:lpstr>
      <vt:lpstr>Integral</vt:lpstr>
      <vt:lpstr>Year 3 – Lesson 4</vt:lpstr>
      <vt:lpstr>Which of the following foods Can be Grown in the United Kingdom?</vt:lpstr>
      <vt:lpstr>Where did the other Foods come From?</vt:lpstr>
      <vt:lpstr>Movement of Food:</vt:lpstr>
      <vt:lpstr>How a country’s foods and recipes can change over time:</vt:lpstr>
      <vt:lpstr>West Indies and the Caribbean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 Lesson 4</dc:title>
  <dc:creator>James Deveney</dc:creator>
  <cp:lastModifiedBy>James Deveney</cp:lastModifiedBy>
  <cp:revision>3</cp:revision>
  <dcterms:created xsi:type="dcterms:W3CDTF">2021-01-18T15:18:57Z</dcterms:created>
  <dcterms:modified xsi:type="dcterms:W3CDTF">2024-09-30T20:18:38Z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0x01010055198E37BEBD034F9E97B59F15A4B04E</vt:lpwstr>
  </property>
</Properties>
</file>